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1" r:id="rId1"/>
  </p:sldMasterIdLst>
  <p:notesMasterIdLst>
    <p:notesMasterId r:id="rId7"/>
  </p:notesMasterIdLst>
  <p:sldIdLst>
    <p:sldId id="256" r:id="rId2"/>
    <p:sldId id="263" r:id="rId3"/>
    <p:sldId id="264" r:id="rId4"/>
    <p:sldId id="259" r:id="rId5"/>
    <p:sldId id="262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-181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g>
</file>

<file path=ppt/media/image10.jpeg>
</file>

<file path=ppt/media/image11.jpg>
</file>

<file path=ppt/media/image2.jpeg>
</file>

<file path=ppt/media/image3.jpe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3DD6FE-337B-E449-B71B-1FD28F37759A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AABF89-6CEA-E941-B008-8A2005559D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435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sparqloud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AABF89-6CEA-E941-B008-8A2005559D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610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F48E-F88A-7845-B4A2-ABFDDE50BC23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97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F48E-F88A-7845-B4A2-ABFDDE50BC23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A4369-BDA4-DE49-B14C-E8EFB301D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89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F48E-F88A-7845-B4A2-ABFDDE50BC23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A4369-BDA4-DE49-B14C-E8EFB301D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06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F48E-F88A-7845-B4A2-ABFDDE50BC23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A4369-BDA4-DE49-B14C-E8EFB301D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138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F48E-F88A-7845-B4A2-ABFDDE50BC23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A4369-BDA4-DE49-B14C-E8EFB301D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221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F48E-F88A-7845-B4A2-ABFDDE50BC23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A4369-BDA4-DE49-B14C-E8EFB301D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386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F48E-F88A-7845-B4A2-ABFDDE50BC23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A4369-BDA4-DE49-B14C-E8EFB301D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411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F48E-F88A-7845-B4A2-ABFDDE50BC23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A4369-BDA4-DE49-B14C-E8EFB301D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281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F48E-F88A-7845-B4A2-ABFDDE50BC23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A4369-BDA4-DE49-B14C-E8EFB301D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16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Click to edit Master text styles</a:t>
            </a:r>
          </a:p>
          <a:p>
            <a:pPr lvl="1"/>
            <a:r>
              <a:rPr lang="de-DE" smtClean="0"/>
              <a:t>Second level</a:t>
            </a:r>
          </a:p>
          <a:p>
            <a:pPr lvl="2"/>
            <a:r>
              <a:rPr lang="de-DE" smtClean="0"/>
              <a:t>Third level</a:t>
            </a:r>
          </a:p>
          <a:p>
            <a:pPr lvl="3"/>
            <a:r>
              <a:rPr lang="de-DE" smtClean="0"/>
              <a:t>Fourth level</a:t>
            </a:r>
          </a:p>
          <a:p>
            <a:pPr lvl="4"/>
            <a:r>
              <a:rPr lang="de-D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F48E-F88A-7845-B4A2-ABFDDE50BC23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208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30F48E-F88A-7845-B4A2-ABFDDE50BC23}" type="datetimeFigureOut">
              <a:rPr lang="en-US" smtClean="0"/>
              <a:t>29/08/14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A4369-BDA4-DE49-B14C-E8EFB301DE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261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Master </a:t>
            </a:r>
            <a:r>
              <a:rPr lang="de-DE" dirty="0" err="1" smtClean="0"/>
              <a:t>text</a:t>
            </a:r>
            <a:r>
              <a:rPr lang="de-DE" dirty="0" smtClean="0"/>
              <a:t> </a:t>
            </a:r>
            <a:r>
              <a:rPr lang="de-DE" dirty="0" err="1" smtClean="0"/>
              <a:t>styles</a:t>
            </a:r>
            <a:endParaRPr lang="de-DE" dirty="0" smtClean="0"/>
          </a:p>
          <a:p>
            <a:pPr lvl="1"/>
            <a:r>
              <a:rPr lang="de-DE" dirty="0" smtClean="0"/>
              <a:t>Second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2"/>
            <a:r>
              <a:rPr lang="de-DE" dirty="0" smtClean="0"/>
              <a:t>Third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3"/>
            <a:r>
              <a:rPr lang="de-DE" dirty="0" err="1" smtClean="0"/>
              <a:t>Fourth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de-DE" dirty="0" smtClean="0"/>
          </a:p>
          <a:p>
            <a:pPr lvl="4"/>
            <a:r>
              <a:rPr lang="de-DE" dirty="0" err="1" smtClean="0"/>
              <a:t>Fifth</a:t>
            </a:r>
            <a:r>
              <a:rPr lang="de-DE" dirty="0" smtClean="0"/>
              <a:t> </a:t>
            </a:r>
            <a:r>
              <a:rPr lang="de-DE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ndara"/>
              </a:defRPr>
            </a:lvl1pPr>
          </a:lstStyle>
          <a:p>
            <a:fld id="{7930F48E-F88A-7845-B4A2-ABFDDE50BC23}" type="datetimeFigureOut">
              <a:rPr lang="en-US" smtClean="0"/>
              <a:pPr/>
              <a:t>29/08/14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ndar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ndara"/>
              </a:defRPr>
            </a:lvl1pPr>
          </a:lstStyle>
          <a:p>
            <a:fld id="{26DA4369-BDA4-DE49-B14C-E8EFB301DE1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01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43" r:id="rId2"/>
    <p:sldLayoutId id="2147483744" r:id="rId3"/>
    <p:sldLayoutId id="2147483745" r:id="rId4"/>
    <p:sldLayoutId id="2147483746" r:id="rId5"/>
    <p:sldLayoutId id="2147483747" r:id="rId6"/>
    <p:sldLayoutId id="2147483748" r:id="rId7"/>
    <p:sldLayoutId id="2147483749" r:id="rId8"/>
    <p:sldLayoutId id="2147483750" r:id="rId9"/>
    <p:sldLayoutId id="2147483751" r:id="rId10"/>
    <p:sldLayoutId id="2147483752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Candara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Candara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Candara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andara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Candar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Candar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eg"/><Relationship Id="rId5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3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egaphone-kid-croppe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35215"/>
            <a:ext cx="9144000" cy="3934882"/>
          </a:xfrm>
          <a:prstGeom prst="rect">
            <a:avLst/>
          </a:prstGeom>
        </p:spPr>
      </p:pic>
      <p:pic>
        <p:nvPicPr>
          <p:cNvPr id="2" name="Picture 1" descr="Screen Shot 2014-08-29 at 03.18.02 am.png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142" y="217714"/>
            <a:ext cx="3592926" cy="1132801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9127" y="1182615"/>
            <a:ext cx="3823249" cy="1752600"/>
          </a:xfrm>
        </p:spPr>
        <p:txBody>
          <a:bodyPr/>
          <a:lstStyle/>
          <a:p>
            <a:r>
              <a:rPr lang="en-US" sz="2400" i="1" dirty="0" smtClean="0">
                <a:latin typeface="Candara"/>
                <a:cs typeface="Candara"/>
              </a:rPr>
              <a:t>Web Intelligence   </a:t>
            </a:r>
          </a:p>
          <a:p>
            <a:r>
              <a:rPr lang="en-US" sz="2400" i="1" dirty="0" smtClean="0">
                <a:latin typeface="Candara"/>
                <a:cs typeface="Candara"/>
              </a:rPr>
              <a:t> Summer School 2014</a:t>
            </a:r>
          </a:p>
          <a:p>
            <a:r>
              <a:rPr lang="en-US" sz="2000" i="1" dirty="0" smtClean="0">
                <a:latin typeface="Candara"/>
                <a:cs typeface="Candara"/>
              </a:rPr>
              <a:t>Saint-Étienne, France</a:t>
            </a:r>
          </a:p>
          <a:p>
            <a:endParaRPr lang="en-US" dirty="0" smtClean="0">
              <a:latin typeface="Candara"/>
              <a:cs typeface="Candara"/>
            </a:endParaRPr>
          </a:p>
          <a:p>
            <a:endParaRPr lang="en-US" dirty="0" smtClean="0">
              <a:latin typeface="Candara"/>
              <a:cs typeface="Candara"/>
            </a:endParaRPr>
          </a:p>
          <a:p>
            <a:endParaRPr lang="en-US" dirty="0"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2314923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ush_banner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901" y="2417083"/>
            <a:ext cx="4165386" cy="1719486"/>
          </a:xfrm>
          <a:prstGeom prst="rect">
            <a:avLst/>
          </a:prstGeom>
        </p:spPr>
      </p:pic>
      <p:pic>
        <p:nvPicPr>
          <p:cNvPr id="5" name="Picture 4" descr="People-Im-Meeting-Today-Calendar-Alerts-in-AwayFind-iPhone-app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143" y="317498"/>
            <a:ext cx="1796143" cy="2694215"/>
          </a:xfrm>
          <a:prstGeom prst="rect">
            <a:avLst/>
          </a:prstGeom>
        </p:spPr>
      </p:pic>
      <p:pic>
        <p:nvPicPr>
          <p:cNvPr id="6" name="Picture 5" descr="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557" y="317498"/>
            <a:ext cx="3000375" cy="1657350"/>
          </a:xfrm>
          <a:prstGeom prst="rect">
            <a:avLst/>
          </a:prstGeom>
        </p:spPr>
      </p:pic>
      <p:pic>
        <p:nvPicPr>
          <p:cNvPr id="7" name="Picture 6" descr="data-quality-with-brushes_530af77b-d477-48a9-95c4-1db58de9f9b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3" y="4361845"/>
            <a:ext cx="3138714" cy="2249412"/>
          </a:xfrm>
          <a:prstGeom prst="rect">
            <a:avLst/>
          </a:prstGeom>
        </p:spPr>
      </p:pic>
      <p:pic>
        <p:nvPicPr>
          <p:cNvPr id="8" name="Picture 7" descr="img-messaging-pushnotifications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286" y="4361845"/>
            <a:ext cx="3265714" cy="2270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692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Abgerundetes Rechteck 16"/>
          <p:cNvSpPr/>
          <p:nvPr/>
        </p:nvSpPr>
        <p:spPr>
          <a:xfrm>
            <a:off x="539552" y="3611845"/>
            <a:ext cx="1676116" cy="465227"/>
          </a:xfrm>
          <a:prstGeom prst="round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ndara"/>
                <a:cs typeface="Candara"/>
              </a:rPr>
              <a:t>Scheduler</a:t>
            </a:r>
            <a:endParaRPr lang="de-DE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20" name="Abgerundetes Rechteck 19"/>
          <p:cNvSpPr/>
          <p:nvPr/>
        </p:nvSpPr>
        <p:spPr>
          <a:xfrm>
            <a:off x="2915816" y="1497446"/>
            <a:ext cx="4123203" cy="46522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ndara"/>
                <a:cs typeface="Candara"/>
              </a:rPr>
              <a:t>Registration</a:t>
            </a:r>
            <a:endParaRPr lang="de-DE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pic>
        <p:nvPicPr>
          <p:cNvPr id="28" name="Grafik 2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783" y="166960"/>
            <a:ext cx="1058345" cy="1058345"/>
          </a:xfrm>
          <a:prstGeom prst="rect">
            <a:avLst/>
          </a:prstGeom>
        </p:spPr>
      </p:pic>
      <p:sp>
        <p:nvSpPr>
          <p:cNvPr id="32" name="Textfeld 31"/>
          <p:cNvSpPr txBox="1"/>
          <p:nvPr/>
        </p:nvSpPr>
        <p:spPr>
          <a:xfrm>
            <a:off x="2138520" y="3441662"/>
            <a:ext cx="21267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 smtClean="0">
                <a:solidFill>
                  <a:srgbClr val="000000"/>
                </a:solidFill>
                <a:latin typeface="Candara"/>
                <a:cs typeface="Candara"/>
              </a:rPr>
              <a:t>CheckOnUpdates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()</a:t>
            </a:r>
            <a:endParaRPr lang="de-DE" sz="14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cxnSp>
        <p:nvCxnSpPr>
          <p:cNvPr id="33" name="Gerade Verbindung mit Pfeil 32"/>
          <p:cNvCxnSpPr>
            <a:stCxn id="17" idx="3"/>
            <a:endCxn id="167" idx="1"/>
          </p:cNvCxnSpPr>
          <p:nvPr/>
        </p:nvCxnSpPr>
        <p:spPr>
          <a:xfrm>
            <a:off x="2215668" y="3844459"/>
            <a:ext cx="1460130" cy="14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mit Pfeil 36"/>
          <p:cNvCxnSpPr/>
          <p:nvPr/>
        </p:nvCxnSpPr>
        <p:spPr>
          <a:xfrm flipV="1">
            <a:off x="5847724" y="3844459"/>
            <a:ext cx="1224624" cy="14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feld 41"/>
          <p:cNvSpPr txBox="1"/>
          <p:nvPr/>
        </p:nvSpPr>
        <p:spPr>
          <a:xfrm>
            <a:off x="5923055" y="3473802"/>
            <a:ext cx="1673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 smtClean="0">
                <a:solidFill>
                  <a:srgbClr val="000000"/>
                </a:solidFill>
                <a:latin typeface="Candara"/>
                <a:cs typeface="Candara"/>
              </a:rPr>
              <a:t>GetQuestion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()</a:t>
            </a:r>
            <a:endParaRPr lang="de-DE" sz="14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57" name="Textfeld 56"/>
          <p:cNvSpPr txBox="1"/>
          <p:nvPr/>
        </p:nvSpPr>
        <p:spPr>
          <a:xfrm>
            <a:off x="6157249" y="3925973"/>
            <a:ext cx="863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[</a:t>
            </a:r>
            <a:r>
              <a:rPr lang="de-DE" sz="1400" dirty="0">
                <a:solidFill>
                  <a:srgbClr val="000000"/>
                </a:solidFill>
                <a:latin typeface="Candara"/>
                <a:cs typeface="Candara"/>
              </a:rPr>
              <a:t>Q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,</a:t>
            </a:r>
            <a:r>
              <a:rPr lang="de-DE" sz="1400" dirty="0">
                <a:solidFill>
                  <a:srgbClr val="000000"/>
                </a:solidFill>
                <a:latin typeface="Candara"/>
                <a:cs typeface="Candara"/>
              </a:rPr>
              <a:t>E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,</a:t>
            </a:r>
            <a:r>
              <a:rPr lang="de-DE" sz="1400" dirty="0">
                <a:solidFill>
                  <a:srgbClr val="000000"/>
                </a:solidFill>
                <a:latin typeface="Candara"/>
                <a:cs typeface="Candara"/>
              </a:rPr>
              <a:t>R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]</a:t>
            </a:r>
            <a:endParaRPr lang="de-DE" sz="14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cxnSp>
        <p:nvCxnSpPr>
          <p:cNvPr id="63" name="Gerade Verbindung mit Pfeil 62"/>
          <p:cNvCxnSpPr>
            <a:endCxn id="66" idx="0"/>
          </p:cNvCxnSpPr>
          <p:nvPr/>
        </p:nvCxnSpPr>
        <p:spPr>
          <a:xfrm>
            <a:off x="4761761" y="4466245"/>
            <a:ext cx="225" cy="12670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bgerundetes Rechteck 65"/>
          <p:cNvSpPr/>
          <p:nvPr/>
        </p:nvSpPr>
        <p:spPr>
          <a:xfrm>
            <a:off x="3923928" y="5733255"/>
            <a:ext cx="1676116" cy="465227"/>
          </a:xfrm>
          <a:prstGeom prst="roundRect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ndara"/>
                <a:cs typeface="Candara"/>
              </a:rPr>
              <a:t>SPARQL</a:t>
            </a:r>
            <a:endParaRPr lang="de-DE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cxnSp>
        <p:nvCxnSpPr>
          <p:cNvPr id="69" name="Gerade Verbindung mit Pfeil 68"/>
          <p:cNvCxnSpPr/>
          <p:nvPr/>
        </p:nvCxnSpPr>
        <p:spPr>
          <a:xfrm>
            <a:off x="4648276" y="4377768"/>
            <a:ext cx="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feld 87"/>
          <p:cNvSpPr txBox="1"/>
          <p:nvPr/>
        </p:nvSpPr>
        <p:spPr>
          <a:xfrm>
            <a:off x="3371263" y="5169854"/>
            <a:ext cx="1344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SPARQL(</a:t>
            </a:r>
            <a:r>
              <a:rPr lang="de-DE" sz="1400" dirty="0">
                <a:solidFill>
                  <a:srgbClr val="000000"/>
                </a:solidFill>
                <a:latin typeface="Candara"/>
                <a:cs typeface="Candara"/>
              </a:rPr>
              <a:t>Q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,</a:t>
            </a:r>
            <a:r>
              <a:rPr lang="de-DE" sz="1400" dirty="0">
                <a:solidFill>
                  <a:srgbClr val="000000"/>
                </a:solidFill>
                <a:latin typeface="Candara"/>
                <a:cs typeface="Candara"/>
              </a:rPr>
              <a:t>E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)</a:t>
            </a:r>
            <a:endParaRPr lang="de-DE" sz="14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89" name="Textfeld 88"/>
          <p:cNvSpPr txBox="1"/>
          <p:nvPr/>
        </p:nvSpPr>
        <p:spPr>
          <a:xfrm>
            <a:off x="4933112" y="5169854"/>
            <a:ext cx="863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[</a:t>
            </a:r>
            <a:r>
              <a:rPr lang="de-DE" sz="1400" dirty="0">
                <a:solidFill>
                  <a:srgbClr val="000000"/>
                </a:solidFill>
                <a:latin typeface="Candara"/>
                <a:cs typeface="Candara"/>
              </a:rPr>
              <a:t>Q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,</a:t>
            </a:r>
            <a:r>
              <a:rPr lang="de-DE" sz="1400" dirty="0">
                <a:solidFill>
                  <a:srgbClr val="000000"/>
                </a:solidFill>
                <a:latin typeface="Candara"/>
                <a:cs typeface="Candara"/>
              </a:rPr>
              <a:t>E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,</a:t>
            </a:r>
            <a:r>
              <a:rPr lang="de-DE" sz="1400" dirty="0">
                <a:solidFill>
                  <a:srgbClr val="000000"/>
                </a:solidFill>
                <a:latin typeface="Candara"/>
                <a:cs typeface="Candara"/>
              </a:rPr>
              <a:t>R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]</a:t>
            </a:r>
            <a:endParaRPr lang="de-DE" sz="14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cxnSp>
        <p:nvCxnSpPr>
          <p:cNvPr id="91" name="Gerade Verbindung mit Pfeil 90"/>
          <p:cNvCxnSpPr>
            <a:stCxn id="28" idx="2"/>
            <a:endCxn id="20" idx="0"/>
          </p:cNvCxnSpPr>
          <p:nvPr/>
        </p:nvCxnSpPr>
        <p:spPr>
          <a:xfrm flipH="1">
            <a:off x="4977418" y="1225305"/>
            <a:ext cx="217538" cy="27214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Gerade Verbindung mit Pfeil 92"/>
          <p:cNvCxnSpPr>
            <a:stCxn id="20" idx="2"/>
            <a:endCxn id="167" idx="0"/>
          </p:cNvCxnSpPr>
          <p:nvPr/>
        </p:nvCxnSpPr>
        <p:spPr>
          <a:xfrm flipH="1">
            <a:off x="4761761" y="1962673"/>
            <a:ext cx="215657" cy="126296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feld 95"/>
          <p:cNvSpPr txBox="1"/>
          <p:nvPr/>
        </p:nvSpPr>
        <p:spPr>
          <a:xfrm>
            <a:off x="4857776" y="2341797"/>
            <a:ext cx="18269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000000"/>
                </a:solidFill>
                <a:latin typeface="Candara"/>
                <a:cs typeface="Candara"/>
              </a:rPr>
              <a:t>R</a:t>
            </a:r>
            <a:r>
              <a:rPr lang="de-DE" sz="1400" dirty="0" err="1" smtClean="0">
                <a:solidFill>
                  <a:srgbClr val="000000"/>
                </a:solidFill>
                <a:latin typeface="Candara"/>
                <a:cs typeface="Candara"/>
              </a:rPr>
              <a:t>egisterQuery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()</a:t>
            </a:r>
            <a:endParaRPr lang="de-DE" sz="14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113" name="Abgerundetes Rechteck 112"/>
          <p:cNvSpPr/>
          <p:nvPr/>
        </p:nvSpPr>
        <p:spPr>
          <a:xfrm>
            <a:off x="700208" y="2289534"/>
            <a:ext cx="1897224" cy="465227"/>
          </a:xfrm>
          <a:prstGeom prst="roundRect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dirty="0" err="1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ndara"/>
                <a:cs typeface="Candara"/>
              </a:rPr>
              <a:t>Notification</a:t>
            </a:r>
            <a:endParaRPr lang="de-DE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cxnSp>
        <p:nvCxnSpPr>
          <p:cNvPr id="120" name="Gerade Verbindung mit Pfeil 119"/>
          <p:cNvCxnSpPr/>
          <p:nvPr/>
        </p:nvCxnSpPr>
        <p:spPr>
          <a:xfrm flipH="1" flipV="1">
            <a:off x="1648820" y="2806237"/>
            <a:ext cx="3112941" cy="47087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Textfeld 145"/>
          <p:cNvSpPr txBox="1"/>
          <p:nvPr/>
        </p:nvSpPr>
        <p:spPr>
          <a:xfrm>
            <a:off x="2731853" y="2617167"/>
            <a:ext cx="19841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 smtClean="0">
                <a:solidFill>
                  <a:srgbClr val="000000"/>
                </a:solidFill>
                <a:latin typeface="Candara"/>
                <a:cs typeface="Candara"/>
              </a:rPr>
              <a:t>UpdatedResults</a:t>
            </a:r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()</a:t>
            </a:r>
            <a:endParaRPr lang="de-DE" sz="14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cxnSp>
        <p:nvCxnSpPr>
          <p:cNvPr id="148" name="Gewinkelte Verbindung 147"/>
          <p:cNvCxnSpPr>
            <a:stCxn id="113" idx="0"/>
          </p:cNvCxnSpPr>
          <p:nvPr/>
        </p:nvCxnSpPr>
        <p:spPr>
          <a:xfrm rot="5400000" flipH="1" flipV="1">
            <a:off x="2494266" y="-149312"/>
            <a:ext cx="1593400" cy="3284292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2" name="Grafik 15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373137"/>
            <a:ext cx="704226" cy="935616"/>
          </a:xfrm>
          <a:prstGeom prst="rect">
            <a:avLst/>
          </a:prstGeom>
        </p:spPr>
      </p:pic>
      <p:sp>
        <p:nvSpPr>
          <p:cNvPr id="153" name="Textfeld 152"/>
          <p:cNvSpPr txBox="1"/>
          <p:nvPr/>
        </p:nvSpPr>
        <p:spPr>
          <a:xfrm>
            <a:off x="1847226" y="888975"/>
            <a:ext cx="12846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>
                <a:solidFill>
                  <a:srgbClr val="000000"/>
                </a:solidFill>
                <a:latin typeface="Candara"/>
                <a:cs typeface="Candara"/>
              </a:rPr>
              <a:t>Message()</a:t>
            </a:r>
            <a:endParaRPr lang="de-DE" sz="14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cxnSp>
        <p:nvCxnSpPr>
          <p:cNvPr id="162" name="Gerade Verbindung mit Pfeil 161"/>
          <p:cNvCxnSpPr/>
          <p:nvPr/>
        </p:nvCxnSpPr>
        <p:spPr>
          <a:xfrm flipV="1">
            <a:off x="4572000" y="4466245"/>
            <a:ext cx="0" cy="12670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Abgerundetes Rechteck 166"/>
          <p:cNvSpPr/>
          <p:nvPr/>
        </p:nvSpPr>
        <p:spPr>
          <a:xfrm>
            <a:off x="3675798" y="3225639"/>
            <a:ext cx="2171926" cy="1240606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400" b="1" dirty="0" smtClean="0">
                <a:solidFill>
                  <a:srgbClr val="000000"/>
                </a:solidFill>
                <a:latin typeface="Candara"/>
                <a:cs typeface="Candara"/>
              </a:rPr>
              <a:t>        </a:t>
            </a:r>
            <a:r>
              <a:rPr lang="de-DE" sz="1400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ndara"/>
                <a:cs typeface="Candara"/>
              </a:rPr>
              <a:t>  </a:t>
            </a:r>
            <a:r>
              <a:rPr lang="de-DE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latin typeface="Candara"/>
                <a:cs typeface="Candara"/>
              </a:rPr>
              <a:t>Controller</a:t>
            </a:r>
            <a:endParaRPr lang="de-DE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latin typeface="Candara"/>
              <a:cs typeface="Candar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>
                <a:solidFill>
                  <a:srgbClr val="000000"/>
                </a:solidFill>
                <a:latin typeface="Candara"/>
                <a:cs typeface="Candara"/>
              </a:rPr>
              <a:t>Query </a:t>
            </a:r>
            <a:r>
              <a:rPr lang="de-DE" sz="1400" dirty="0" err="1">
                <a:solidFill>
                  <a:srgbClr val="000000"/>
                </a:solidFill>
                <a:latin typeface="Candara"/>
                <a:cs typeface="Candara"/>
              </a:rPr>
              <a:t>Execution</a:t>
            </a:r>
            <a:endParaRPr lang="de-DE" sz="1400" dirty="0">
              <a:solidFill>
                <a:srgbClr val="000000"/>
              </a:solidFill>
              <a:latin typeface="Candara"/>
              <a:cs typeface="Candar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 err="1">
                <a:solidFill>
                  <a:srgbClr val="000000"/>
                </a:solidFill>
                <a:latin typeface="Candara"/>
                <a:cs typeface="Candara"/>
              </a:rPr>
              <a:t>Result</a:t>
            </a:r>
            <a:r>
              <a:rPr lang="de-DE" sz="1400" dirty="0">
                <a:solidFill>
                  <a:srgbClr val="000000"/>
                </a:solidFill>
                <a:latin typeface="Candara"/>
                <a:cs typeface="Candara"/>
              </a:rPr>
              <a:t> </a:t>
            </a:r>
            <a:r>
              <a:rPr lang="de-DE" sz="1400" dirty="0" err="1">
                <a:solidFill>
                  <a:srgbClr val="000000"/>
                </a:solidFill>
                <a:latin typeface="Candara"/>
                <a:cs typeface="Candara"/>
              </a:rPr>
              <a:t>Fetching</a:t>
            </a:r>
            <a:endParaRPr lang="de-DE" sz="1400" dirty="0">
              <a:solidFill>
                <a:srgbClr val="000000"/>
              </a:solidFill>
              <a:latin typeface="Candara"/>
              <a:cs typeface="Candar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400" dirty="0" err="1">
                <a:solidFill>
                  <a:srgbClr val="000000"/>
                </a:solidFill>
                <a:latin typeface="Candara"/>
                <a:cs typeface="Candara"/>
              </a:rPr>
              <a:t>Result</a:t>
            </a:r>
            <a:r>
              <a:rPr lang="de-DE" sz="1400" dirty="0">
                <a:solidFill>
                  <a:srgbClr val="000000"/>
                </a:solidFill>
                <a:latin typeface="Candara"/>
                <a:cs typeface="Candara"/>
              </a:rPr>
              <a:t> </a:t>
            </a:r>
            <a:r>
              <a:rPr lang="de-DE" sz="1400" dirty="0" err="1">
                <a:solidFill>
                  <a:srgbClr val="000000"/>
                </a:solidFill>
                <a:latin typeface="Candara"/>
                <a:cs typeface="Candara"/>
              </a:rPr>
              <a:t>Comparison</a:t>
            </a:r>
            <a:endParaRPr lang="de-DE" sz="14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cxnSp>
        <p:nvCxnSpPr>
          <p:cNvPr id="169" name="Gerade Verbindung mit Pfeil 168"/>
          <p:cNvCxnSpPr/>
          <p:nvPr/>
        </p:nvCxnSpPr>
        <p:spPr>
          <a:xfrm flipH="1">
            <a:off x="5847724" y="4005064"/>
            <a:ext cx="122462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Gekrümmte Verbindung 173"/>
          <p:cNvCxnSpPr>
            <a:endCxn id="167" idx="0"/>
          </p:cNvCxnSpPr>
          <p:nvPr/>
        </p:nvCxnSpPr>
        <p:spPr>
          <a:xfrm rot="10800000">
            <a:off x="4761762" y="3225640"/>
            <a:ext cx="1085963" cy="592651"/>
          </a:xfrm>
          <a:prstGeom prst="curvedConnector4">
            <a:avLst>
              <a:gd name="adj1" fmla="val -15601"/>
              <a:gd name="adj2" fmla="val 13857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480209" y="5410089"/>
            <a:ext cx="1880267" cy="73866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rgbClr val="000000"/>
                </a:solidFill>
                <a:latin typeface="Candara"/>
                <a:cs typeface="Candara"/>
              </a:rPr>
              <a:t>Q </a:t>
            </a:r>
            <a:r>
              <a:rPr lang="en-US" sz="1400" dirty="0" smtClean="0">
                <a:solidFill>
                  <a:srgbClr val="000000"/>
                </a:solidFill>
                <a:latin typeface="Candara"/>
                <a:cs typeface="Candara"/>
                <a:sym typeface="Wingdings"/>
              </a:rPr>
              <a:t> SPARQL Query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andara"/>
                <a:cs typeface="Candara"/>
                <a:sym typeface="Wingdings"/>
              </a:rPr>
              <a:t>E  SPARQL Endpoint</a:t>
            </a:r>
          </a:p>
          <a:p>
            <a:r>
              <a:rPr lang="en-US" sz="1400" dirty="0" smtClean="0">
                <a:solidFill>
                  <a:srgbClr val="000000"/>
                </a:solidFill>
                <a:latin typeface="Candara"/>
                <a:cs typeface="Candara"/>
                <a:sym typeface="Wingdings"/>
              </a:rPr>
              <a:t>R  Result Set</a:t>
            </a:r>
            <a:endParaRPr lang="en-US" sz="14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5" name="Magnetic Disk 4"/>
          <p:cNvSpPr/>
          <p:nvPr/>
        </p:nvSpPr>
        <p:spPr>
          <a:xfrm>
            <a:off x="7133615" y="3156491"/>
            <a:ext cx="914400" cy="1309754"/>
          </a:xfrm>
          <a:prstGeom prst="flowChartMagneticDisk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</a:rPr>
              <a:t>Triple Store</a:t>
            </a:r>
            <a:endParaRPr lang="en-US" b="1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521516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emo-Time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0064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0037_Foto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297714" y="5152572"/>
            <a:ext cx="4045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</a:rPr>
              <a:t>Thank you </a:t>
            </a:r>
            <a:r>
              <a:rPr lang="en-US" sz="4800" b="1" dirty="0" smtClean="0">
                <a:ln w="31550" cmpd="sng">
                  <a:gradFill>
                    <a:gsLst>
                      <a:gs pos="70000">
                        <a:schemeClr val="accent6">
                          <a:shade val="50000"/>
                          <a:satMod val="190000"/>
                        </a:schemeClr>
                      </a:gs>
                      <a:gs pos="0">
                        <a:schemeClr val="accent6">
                          <a:tint val="77000"/>
                          <a:satMod val="180000"/>
                        </a:schemeClr>
                      </a:gs>
                    </a:gsLst>
                    <a:lin ang="5400000"/>
                  </a:gradFill>
                  <a:prstDash val="solid"/>
                </a:ln>
                <a:solidFill>
                  <a:schemeClr val="accent6">
                    <a:tint val="15000"/>
                    <a:satMod val="200000"/>
                  </a:schemeClr>
                </a:solidFill>
                <a:effectLst>
                  <a:outerShdw blurRad="50800" dist="40000" dir="5400000" algn="tl" rotWithShape="0">
                    <a:srgbClr val="000000">
                      <a:shade val="5000"/>
                      <a:satMod val="120000"/>
                      <a:alpha val="33000"/>
                    </a:srgbClr>
                  </a:outerShdw>
                </a:effectLst>
                <a:sym typeface="Wingdings"/>
              </a:rPr>
              <a:t></a:t>
            </a:r>
            <a:endParaRPr lang="en-US" sz="4800" b="1" dirty="0">
              <a:ln w="31550" cmpd="sng">
                <a:gradFill>
                  <a:gsLst>
                    <a:gs pos="70000">
                      <a:schemeClr val="accent6">
                        <a:shade val="50000"/>
                        <a:satMod val="190000"/>
                      </a:schemeClr>
                    </a:gs>
                    <a:gs pos="0">
                      <a:schemeClr val="accent6">
                        <a:tint val="77000"/>
                        <a:satMod val="180000"/>
                      </a:schemeClr>
                    </a:gs>
                  </a:gsLst>
                  <a:lin ang="5400000"/>
                </a:gradFill>
                <a:prstDash val="solid"/>
              </a:ln>
              <a:solidFill>
                <a:schemeClr val="accent6">
                  <a:tint val="15000"/>
                  <a:satMod val="200000"/>
                </a:schemeClr>
              </a:solidFill>
              <a:effectLst>
                <a:outerShdw blurRad="50800" dist="40000" dir="5400000" algn="tl" rotWithShape="0">
                  <a:srgbClr val="000000">
                    <a:shade val="5000"/>
                    <a:satMod val="120000"/>
                    <a:alpha val="3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00708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</TotalTime>
  <Words>77</Words>
  <Application>Microsoft Macintosh PowerPoint</Application>
  <PresentationFormat>On-screen Show (4:3)</PresentationFormat>
  <Paragraphs>27</Paragraphs>
  <Slides>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SPARQLpush</dc:title>
  <dc:creator>Dinesh Reddy</dc:creator>
  <cp:lastModifiedBy>Dinesh Reddy</cp:lastModifiedBy>
  <cp:revision>29</cp:revision>
  <dcterms:created xsi:type="dcterms:W3CDTF">2014-08-28T20:18:19Z</dcterms:created>
  <dcterms:modified xsi:type="dcterms:W3CDTF">2014-08-29T01:20:26Z</dcterms:modified>
</cp:coreProperties>
</file>